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256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EF4"/>
    <a:srgbClr val="FADD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94"/>
  </p:normalViewPr>
  <p:slideViewPr>
    <p:cSldViewPr snapToGrid="0">
      <p:cViewPr varScale="1">
        <p:scale>
          <a:sx n="149" d="100"/>
          <a:sy n="149" d="100"/>
        </p:scale>
        <p:origin x="696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C708A-8D0B-384C-E824-D12319D82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0D8AD3-AC36-FC95-47D7-619510972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6A220A-C2DE-C3B8-99FF-129C706B5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23A36-5740-35E5-FB21-C2BE6C042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56E22-CA5C-D115-9BBA-C0B5B34A1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573463-70C1-D3D0-54B7-DAEC9306512A}"/>
              </a:ext>
            </a:extLst>
          </p:cNvPr>
          <p:cNvSpPr/>
          <p:nvPr userDrawn="1"/>
        </p:nvSpPr>
        <p:spPr>
          <a:xfrm>
            <a:off x="0" y="6064469"/>
            <a:ext cx="12192000" cy="793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group of school supplies&#10;&#10;Description automatically generated">
            <a:extLst>
              <a:ext uri="{FF2B5EF4-FFF2-40B4-BE49-F238E27FC236}">
                <a16:creationId xmlns:a16="http://schemas.microsoft.com/office/drawing/2014/main" id="{52BA2CCF-E09B-14DE-E9D7-4BF2D7560A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9687"/>
          <a:stretch/>
        </p:blipFill>
        <p:spPr>
          <a:xfrm>
            <a:off x="0" y="1"/>
            <a:ext cx="12192000" cy="619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6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4B639-085C-6C52-116E-479BEEA24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7BEA0D-321D-67EE-5D06-39FB548279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28145-0CD1-8699-4795-DA0B37E97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B3012-7780-1737-9772-2857DE0A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BDCF6-8F5F-2A71-70B0-3C084D16D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2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7CC9B1-B161-2C5D-44C4-D095C991E5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9C1B69-FDC2-48D3-6B00-9923D3102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F8B77-E81F-0311-E1C3-4CD3C5FBF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DD1B3-537E-3B63-0C18-B94D02DB6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A30C5-169A-E5E6-9AB5-F4D025749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B87C-7CBB-F419-6B17-8E2F2B9D6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4AD9A-F4D0-8DD4-75D5-0811E86A7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F88B72-CB32-7048-E5CC-4FF32B8E0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0FB0F-F23B-8B08-4B9D-665F0827C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A7405B-1354-AB5D-9889-E692BB225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05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7DEDF-E87B-57FF-0E35-BE4D0997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6D78B-8217-E8E7-F270-B30701AD8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DA72C-2300-4F11-4F2D-650CA1968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BDCCE-1CDB-CF34-666B-38A924FD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A371C-B1F4-C35F-B960-8A919F465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406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18B8C-6F17-931F-8390-070F29536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3CECE-6BC0-0E92-8890-2BEA5646D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5EABF3-D436-85E1-87F6-90D31FA18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D13CE-A49D-8C51-64E0-CEA310143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2010FC-8072-2188-85DC-D9EAAE7F3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25DEEF-63D1-C6E9-C467-87DBF3500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81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B75C7-3ED7-48A7-2D98-F292C5251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3495D3-1375-3320-F784-8FAEBF5D3E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44DCB0-C7CF-9877-47B6-117D8F356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ACC8E6-2175-2FE9-5DB8-4CEF81D601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D7C181-02F0-1CDF-CA64-6DD2B207A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288DF8-B4B4-B578-9677-2AAA083C1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8FC355-317C-F9F8-28CE-B059F01E5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1D79DB-8975-3FA5-EE1D-821A43CB9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497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18683-A7C9-77DA-33F4-7EB5FA049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8D7428-6C41-3A18-8769-DF7968608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4A4EF2-4902-E5BD-64EB-868D8AD41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B0ADBC-0FD9-3284-A688-6248F0481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8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F23BF7-1D6D-E2FB-711A-E6334E332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96982E-2098-2F85-EB92-D1BA43E2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1F076-3FDB-51A7-35D7-EC1431D8A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508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40A60-3947-79F3-C95B-A8FE0325C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0F960-59D1-A55C-86CC-EDD3832B47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109A51-389A-87ED-F261-B9ED2A04C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C9FD42-B584-CD6E-446F-7E28E5D9D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F0730F-D2B0-6CCE-EA09-3BBECB31A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150B5-25F6-4924-9929-A9790863E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09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3FB24-D655-95E0-8B90-E7E81F863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ADF3D5-F618-9A91-6F28-EC5437B85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FAFE0A-7105-3245-AB3F-068CEC99F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5CA3DE-FD70-5852-D247-A84C7BDBA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79FD-2B42-3142-B127-925F5D59E623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4820F-5E49-B96F-AAAF-A2417A5DE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40B919-7033-B33B-740E-109875D75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D5F7C-C01D-7F45-9F29-C8BCD658B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58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405366-CBA5-C927-1DA2-9E04B4BD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43ED9-4F0A-08BF-CABF-46FE31787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63429-F555-00CE-8B95-285C067D01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abac Sans" panose="02000000000000000000" pitchFamily="2" charset="77"/>
                <a:cs typeface="Arial" panose="020B0604020202020204" pitchFamily="34" charset="0"/>
              </a:defRPr>
            </a:lvl1pPr>
          </a:lstStyle>
          <a:p>
            <a:fld id="{3F3479FD-2B42-3142-B127-925F5D59E623}" type="datetimeFigureOut">
              <a:rPr lang="en-US" smtClean="0"/>
              <a:pPr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33720-B49F-6E70-E6AE-817576DC4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abac Sans" panose="02000000000000000000" pitchFamily="2" charset="77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A0BF0-FF39-1E73-363C-0C918D6292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Tabac Sans" panose="02000000000000000000" pitchFamily="2" charset="77"/>
                <a:cs typeface="Arial" panose="020B0604020202020204" pitchFamily="34" charset="0"/>
              </a:defRPr>
            </a:lvl1pPr>
          </a:lstStyle>
          <a:p>
            <a:fld id="{0EAD5F7C-C01D-7F45-9F29-C8BCD658BE0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016608-6007-173F-8014-7E87141A1823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79CE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4" descr="A close-up of a push pin&#10;&#10;Description automatically generated">
            <a:extLst>
              <a:ext uri="{FF2B5EF4-FFF2-40B4-BE49-F238E27FC236}">
                <a16:creationId xmlns:a16="http://schemas.microsoft.com/office/drawing/2014/main" id="{7635ECFF-8C49-8E0F-00DF-9E7E824D09F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301248" y="5181598"/>
            <a:ext cx="601379" cy="143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52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Tabac Sans" panose="02000000000000000000" pitchFamily="2" charset="77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://www.monitorwa.com.a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ransperth.wa.gov.au/Timetables/High-School-Services" TargetMode="External"/><Relationship Id="rId2" Type="http://schemas.openxmlformats.org/officeDocument/2006/relationships/hyperlink" Target="https://www.transperth.wa.gov.a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emf"/><Relationship Id="rId4" Type="http://schemas.openxmlformats.org/officeDocument/2006/relationships/hyperlink" Target="https://getonboard.transperth.wa.gov.a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044663-7895-4D58-DE23-A7AAFD79A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9969"/>
            <a:ext cx="9144000" cy="513081"/>
          </a:xfrm>
        </p:spPr>
        <p:txBody>
          <a:bodyPr/>
          <a:lstStyle/>
          <a:p>
            <a:r>
              <a:rPr lang="en-US" b="1" dirty="0">
                <a:latin typeface="Gill Sans" panose="020B0502020104020203" pitchFamily="34" charset="0"/>
                <a:ea typeface="Tabac Sans" panose="02000000000000000000" pitchFamily="50" charset="0"/>
                <a:cs typeface="Gill Sans" panose="020B0502020104020203" pitchFamily="34" charset="0"/>
              </a:rPr>
              <a:t>Learn how to get to school using your </a:t>
            </a:r>
            <a:r>
              <a:rPr lang="en-US" b="1" dirty="0" err="1">
                <a:latin typeface="Gill Sans" panose="020B0502020104020203" pitchFamily="34" charset="0"/>
                <a:ea typeface="Tabac Sans" panose="02000000000000000000" pitchFamily="50" charset="0"/>
                <a:cs typeface="Gill Sans" panose="020B0502020104020203" pitchFamily="34" charset="0"/>
              </a:rPr>
              <a:t>SmartRider</a:t>
            </a:r>
            <a:r>
              <a:rPr lang="en-US" b="1" dirty="0">
                <a:latin typeface="Gill Sans" panose="020B0502020104020203" pitchFamily="34" charset="0"/>
                <a:ea typeface="Tabac Sans" panose="02000000000000000000" pitchFamily="50" charset="0"/>
                <a:cs typeface="Gill Sans" panose="020B0502020104020203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EF56E8-23F6-B3DD-81F8-994E9FC52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438" y="612679"/>
            <a:ext cx="5841124" cy="6751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308ECEE-6B73-3DDF-542E-339954F3C2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706100" y="6398930"/>
            <a:ext cx="1263570" cy="2814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34C103-29EC-4FA7-873D-E575E4CF3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64" y="6351274"/>
            <a:ext cx="971492" cy="37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0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94AF0-DA89-5E05-D0A7-EC0C45FCC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921" y="58662"/>
            <a:ext cx="10515600" cy="1325563"/>
          </a:xfrm>
        </p:spPr>
        <p:txBody>
          <a:bodyPr/>
          <a:lstStyle/>
          <a:p>
            <a:r>
              <a:rPr lang="en-US" dirty="0">
                <a:latin typeface="Gill Sans" panose="020B0502020104020203" pitchFamily="34" charset="0"/>
                <a:cs typeface="Gill Sans" panose="020B0502020104020203" pitchFamily="34" charset="0"/>
              </a:rPr>
              <a:t>Student SmartRider Cards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FE7F133-53C5-86C2-8406-D12DFE243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921" y="1164626"/>
            <a:ext cx="8269771" cy="4795934"/>
          </a:xfrm>
        </p:spPr>
        <p:txBody>
          <a:bodyPr>
            <a:noAutofit/>
          </a:bodyPr>
          <a:lstStyle/>
          <a:p>
            <a:r>
              <a:rPr lang="en-US" sz="2400" dirty="0"/>
              <a:t>Student SmartRiders entitle students to access a student fare Monday –Friday during the school year.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Students must tag on and off each journey to receive the student fare.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Most schools issue Student SmartRiders at the start of the school year. Alternatively, visit </a:t>
            </a:r>
            <a:r>
              <a:rPr lang="en-US" sz="2400" dirty="0">
                <a:hlinkClick r:id="rId2"/>
              </a:rPr>
              <a:t>www.monitorwa.com.au</a:t>
            </a:r>
            <a:r>
              <a:rPr lang="en-US" sz="2400" dirty="0"/>
              <a:t> to order your Student SmartRider. 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To add value, set up Autoload on the Transperth website or Transperth App.</a:t>
            </a:r>
          </a:p>
          <a:p>
            <a:pPr>
              <a:spcBef>
                <a:spcPts val="1200"/>
              </a:spcBef>
            </a:pPr>
            <a:r>
              <a:rPr lang="en-AU" sz="2400" kern="100" dirty="0">
                <a:effectLst/>
                <a:ea typeface="Calibri" panose="020F0502020204030204" pitchFamily="34" charset="0"/>
              </a:rPr>
              <a:t>Waiting for your SmartRider? Student fares can be purchased until the 1</a:t>
            </a:r>
            <a:r>
              <a:rPr lang="en-AU" sz="2400" kern="100" baseline="30000" dirty="0">
                <a:effectLst/>
                <a:ea typeface="Calibri" panose="020F0502020204030204" pitchFamily="34" charset="0"/>
              </a:rPr>
              <a:t>st</a:t>
            </a:r>
            <a:r>
              <a:rPr lang="en-AU" sz="2400" kern="100" dirty="0">
                <a:effectLst/>
                <a:ea typeface="Calibri" panose="020F0502020204030204" pitchFamily="34" charset="0"/>
              </a:rPr>
              <a:t> of March. SmartRiders must be used after this date.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5BEEA3-FCC1-F490-4F21-935DA305F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62" y="6024500"/>
            <a:ext cx="971492" cy="374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71CC0F-50EF-704B-AEC5-DB15838C10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679732" y="6117524"/>
            <a:ext cx="1263570" cy="2814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D24D85D-C857-C67F-2026-B7EE7B4655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0214" y="1436802"/>
            <a:ext cx="2482115" cy="160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53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C7069-DB08-8694-009F-96C48A163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065" y="178569"/>
            <a:ext cx="10515600" cy="1325563"/>
          </a:xfrm>
        </p:spPr>
        <p:txBody>
          <a:bodyPr/>
          <a:lstStyle/>
          <a:p>
            <a:r>
              <a:rPr lang="en-AU" dirty="0">
                <a:latin typeface="Gill Sans" panose="020B0502020104020203" pitchFamily="34" charset="0"/>
                <a:cs typeface="Gill Sans" panose="020B0502020104020203" pitchFamily="34" charset="0"/>
              </a:rPr>
              <a:t>Journey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6DEDF-4058-1E56-B9EA-75D8D7F60F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65" y="1376244"/>
            <a:ext cx="8480711" cy="4351338"/>
          </a:xfrm>
        </p:spPr>
        <p:txBody>
          <a:bodyPr>
            <a:normAutofit fontScale="92500" lnSpcReduction="10000"/>
          </a:bodyPr>
          <a:lstStyle/>
          <a:p>
            <a:r>
              <a:rPr lang="en-AU" sz="2600" dirty="0"/>
              <a:t>There are a number of ways you can plan your journey: </a:t>
            </a:r>
          </a:p>
          <a:p>
            <a:pPr lvl="1">
              <a:spcBef>
                <a:spcPts val="1200"/>
              </a:spcBef>
            </a:pPr>
            <a:r>
              <a:rPr lang="en-AU" sz="2600" dirty="0"/>
              <a:t>Visit </a:t>
            </a:r>
            <a:r>
              <a:rPr lang="en-AU" sz="2600" dirty="0">
                <a:hlinkClick r:id="rId2"/>
              </a:rPr>
              <a:t>transperth.wa.gov.au </a:t>
            </a:r>
            <a:endParaRPr lang="en-AU" sz="2600" dirty="0"/>
          </a:p>
          <a:p>
            <a:pPr lvl="1"/>
            <a:r>
              <a:rPr lang="en-AU" sz="2600" dirty="0"/>
              <a:t>Download the Transperth App </a:t>
            </a:r>
          </a:p>
          <a:p>
            <a:pPr lvl="1"/>
            <a:r>
              <a:rPr lang="en-AU" sz="2600" dirty="0"/>
              <a:t>Call the </a:t>
            </a:r>
            <a:r>
              <a:rPr lang="en-AU" sz="2600" dirty="0" err="1"/>
              <a:t>InfoLine</a:t>
            </a:r>
            <a:r>
              <a:rPr lang="en-AU" sz="2600" dirty="0"/>
              <a:t> 13 62 13</a:t>
            </a:r>
          </a:p>
          <a:p>
            <a:pPr lvl="1"/>
            <a:r>
              <a:rPr lang="en-AU" sz="2600" dirty="0"/>
              <a:t>Visit the ‘High School Services’ section of </a:t>
            </a:r>
            <a:r>
              <a:rPr lang="en-AU" sz="2600" dirty="0">
                <a:hlinkClick r:id="rId3"/>
              </a:rPr>
              <a:t>transperth.wa.gov.au/timetables</a:t>
            </a:r>
            <a:r>
              <a:rPr lang="en-AU" sz="2600" dirty="0"/>
              <a:t> </a:t>
            </a:r>
          </a:p>
          <a:p>
            <a:pPr>
              <a:spcBef>
                <a:spcPts val="1200"/>
              </a:spcBef>
            </a:pPr>
            <a:r>
              <a:rPr lang="en-AU" sz="2600" dirty="0"/>
              <a:t>Journeys should be checked </a:t>
            </a:r>
            <a:r>
              <a:rPr lang="en-AU" sz="2600" b="1" u="sng" dirty="0"/>
              <a:t>two weeks</a:t>
            </a:r>
            <a:r>
              <a:rPr lang="en-AU" sz="2600" b="1" dirty="0"/>
              <a:t> </a:t>
            </a:r>
            <a:r>
              <a:rPr lang="en-AU" sz="2600" dirty="0"/>
              <a:t>before the start of the school year for the most accurate services to schools. Don’t forget to turn on the ‘school </a:t>
            </a:r>
            <a:r>
              <a:rPr lang="en-AU" sz="2600" dirty="0" err="1"/>
              <a:t>bus’</a:t>
            </a:r>
            <a:r>
              <a:rPr lang="en-AU" sz="2600" dirty="0"/>
              <a:t> and ‘bus’ option.</a:t>
            </a:r>
          </a:p>
          <a:p>
            <a:pPr>
              <a:spcBef>
                <a:spcPts val="1200"/>
              </a:spcBef>
            </a:pPr>
            <a:r>
              <a:rPr lang="en-AU" sz="2600" dirty="0"/>
              <a:t>To prepare your student on how to use public transport, please visit the Transperth Get on Board website </a:t>
            </a:r>
            <a:r>
              <a:rPr lang="en-AU" sz="2600" dirty="0">
                <a:hlinkClick r:id="rId4"/>
              </a:rPr>
              <a:t>getonboard.transperth.wa.gov.au </a:t>
            </a:r>
            <a:endParaRPr lang="en-AU" sz="2600" dirty="0"/>
          </a:p>
          <a:p>
            <a:endParaRPr lang="en-AU" dirty="0">
              <a:latin typeface="Gill Sans" panose="020B0502020104020203" pitchFamily="34" charset="0"/>
              <a:cs typeface="Gill Sans" panose="020B0502020104020203" pitchFamily="34" charset="0"/>
            </a:endParaRPr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E93DC5-27AF-0055-AA78-1C4B856CD9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62" y="6024500"/>
            <a:ext cx="971492" cy="3744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B11BD4-19D8-2C65-B337-8554C97AE26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679732" y="6117524"/>
            <a:ext cx="1263570" cy="28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33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A green and purple letters&#10;&#10;Description automatically generated">
            <a:extLst>
              <a:ext uri="{FF2B5EF4-FFF2-40B4-BE49-F238E27FC236}">
                <a16:creationId xmlns:a16="http://schemas.microsoft.com/office/drawing/2014/main" id="{115DB46D-5948-C1D8-6A2B-AA41290C4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7831" y="589188"/>
            <a:ext cx="5336328" cy="1213644"/>
          </a:xfrm>
        </p:spPr>
      </p:pic>
      <p:pic>
        <p:nvPicPr>
          <p:cNvPr id="5" name="Picture 4" descr="A qr code with black dots&#10;&#10;Description automatically generated">
            <a:extLst>
              <a:ext uri="{FF2B5EF4-FFF2-40B4-BE49-F238E27FC236}">
                <a16:creationId xmlns:a16="http://schemas.microsoft.com/office/drawing/2014/main" id="{24CEFDBC-05CC-4199-7944-DDD70ED70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43" y="2056647"/>
            <a:ext cx="2744705" cy="27447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8BFD7B-27CC-4598-7F81-4469B210ADBA}"/>
              </a:ext>
            </a:extLst>
          </p:cNvPr>
          <p:cNvSpPr txBox="1"/>
          <p:nvPr/>
        </p:nvSpPr>
        <p:spPr>
          <a:xfrm>
            <a:off x="3956476" y="5170221"/>
            <a:ext cx="4279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/>
              <a:t>getonboard.transperth.wa.gov.au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53AA98-43EB-4932-9440-6381928F2B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62" y="6024500"/>
            <a:ext cx="971492" cy="3744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1D96DD-066D-DA6C-2BE2-B5EDEBF452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679732" y="6117524"/>
            <a:ext cx="1263570" cy="28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88 0.00069 L 0 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9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0195FC6CC14C4BA4AD996EB00DF15D" ma:contentTypeVersion="21" ma:contentTypeDescription="Create a new document." ma:contentTypeScope="" ma:versionID="6f521b4afa8154e389bc3051a50d373f">
  <xsd:schema xmlns:xsd="http://www.w3.org/2001/XMLSchema" xmlns:xs="http://www.w3.org/2001/XMLSchema" xmlns:p="http://schemas.microsoft.com/office/2006/metadata/properties" xmlns:ns2="e0531ed4-52e2-4c3d-ae03-49083d1f8153" xmlns:ns3="5de40440-e66c-41df-8091-cfa1c95a42fd" targetNamespace="http://schemas.microsoft.com/office/2006/metadata/properties" ma:root="true" ma:fieldsID="5d2c94412238ace17b82e20b95832845" ns2:_="" ns3:_="">
    <xsd:import namespace="e0531ed4-52e2-4c3d-ae03-49083d1f8153"/>
    <xsd:import namespace="5de40440-e66c-41df-8091-cfa1c95a42fd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ObjectDetectorVersions" minOccurs="0"/>
                <xsd:element ref="ns2:MediaServiceSearchProperties" minOccurs="0"/>
                <xsd:element ref="ns2:HistoryVide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531ed4-52e2-4c3d-ae03-49083d1f8153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lcf76f155ced4ddcb4097134ff3c332f0" ma:index="11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6924c5b2-e463-48ef-b24c-ce86f606d9d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5" nillable="true" ma:displayName="Sign-off status" ma:internalName="Sign_x002d_off_x0020_status">
      <xsd:simpleType>
        <xsd:restriction base="dms:Text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HistoryVideo" ma:index="28" nillable="true" ma:displayName="History Video" ma:format="Dropdown" ma:internalName="HistoryVideo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e40440-e66c-41df-8091-cfa1c95a42fd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ee00d3df-fc4a-4e63-abb9-7a20f875e57c}" ma:internalName="TaxCatchAll" ma:showField="CatchAllData" ma:web="5de40440-e66c-41df-8091-cfa1c95a42f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423E8-8432-455E-8607-B428EAF2C1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531ed4-52e2-4c3d-ae03-49083d1f8153"/>
    <ds:schemaRef ds:uri="5de40440-e66c-41df-8091-cfa1c95a42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F929C2-8EF6-492E-B887-000482CB72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236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Gill Sans</vt:lpstr>
      <vt:lpstr>Office Theme</vt:lpstr>
      <vt:lpstr>PowerPoint Presentation</vt:lpstr>
      <vt:lpstr>Student SmartRider Cards</vt:lpstr>
      <vt:lpstr>Journey Planning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Travaglini</dc:creator>
  <cp:lastModifiedBy>Madden, Louise</cp:lastModifiedBy>
  <cp:revision>17</cp:revision>
  <dcterms:created xsi:type="dcterms:W3CDTF">2023-09-21T01:34:10Z</dcterms:created>
  <dcterms:modified xsi:type="dcterms:W3CDTF">2024-10-09T06:59:02Z</dcterms:modified>
</cp:coreProperties>
</file>